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0000"/>
    <a:srgbClr val="773BBE"/>
    <a:srgbClr val="FF8200"/>
    <a:srgbClr val="E30000"/>
    <a:srgbClr val="F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1856" y="20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95950972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400" dirty="0" smtClean="0">
                <a:effectLst/>
                <a:latin typeface="Avenir Roman"/>
                <a:ea typeface="Avenir Roman"/>
                <a:cs typeface="Avenir Roman"/>
                <a:sym typeface="Avenir Roman"/>
              </a:rPr>
              <a:t>Bild 2: Jubileumsår. Verdandi 120 år. 2/2 2016.</a:t>
            </a:r>
            <a:endParaRPr lang="sv-SE" sz="2400" dirty="0">
              <a:effectLst/>
              <a:latin typeface="Avenir Roman"/>
              <a:ea typeface="Avenir Roman"/>
              <a:cs typeface="Avenir Roman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947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dirty="0" smtClean="0">
                <a:effectLst/>
                <a:latin typeface="Avenir Roman"/>
                <a:ea typeface="Avenir Roman"/>
                <a:cs typeface="Avenir Roman"/>
                <a:sym typeface="Avenir Roman"/>
              </a:rPr>
              <a:t>Bild 3: Gator och torg. Varm mat och dryck. Bjuda in till fest i våra lokaler.  Verksamhetsbidrag.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511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dirty="0" smtClean="0">
                <a:effectLst/>
                <a:latin typeface="Avenir Roman"/>
                <a:ea typeface="Avenir Roman"/>
                <a:cs typeface="Avenir Roman"/>
                <a:sym typeface="Avenir Roman"/>
              </a:rPr>
              <a:t>Kampanjvecka i maj. Rättvisebussar. Mobila rättvisekontor.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5243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dirty="0" smtClean="0">
                <a:effectLst/>
                <a:latin typeface="Avenir Roman"/>
                <a:ea typeface="Avenir Roman"/>
                <a:cs typeface="Avenir Roman"/>
                <a:sym typeface="Avenir Roman"/>
              </a:rPr>
              <a:t>Bild 5: 17/10 Internationella Fattigdomsdagen. Hemlöshetens dag i Örebro.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148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dirty="0" smtClean="0">
                <a:effectLst/>
                <a:latin typeface="Avenir Roman"/>
                <a:ea typeface="Avenir Roman"/>
                <a:cs typeface="Avenir Roman"/>
                <a:sym typeface="Avenir Roman"/>
              </a:rPr>
              <a:t>Bild 6: Våra politiska krav. 1. Rätten till arbete. 2. Rätten till bostad. 3. Nolltolerans för vräkningar av barn.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485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Brödtext nivå ett</a:t>
            </a:r>
          </a:p>
          <a:p>
            <a:pPr lvl="1">
              <a:defRPr sz="1800"/>
            </a:pPr>
            <a:r>
              <a:rPr sz="3200"/>
              <a:t>Brödtext nivå två</a:t>
            </a:r>
          </a:p>
          <a:p>
            <a:pPr lvl="2">
              <a:defRPr sz="1800"/>
            </a:pPr>
            <a:r>
              <a:rPr sz="3200"/>
              <a:t>Brödtext nivå tre</a:t>
            </a:r>
          </a:p>
          <a:p>
            <a:pPr lvl="3">
              <a:defRPr sz="1800"/>
            </a:pPr>
            <a:r>
              <a:rPr sz="3200"/>
              <a:t>Brödtext nivå fyra</a:t>
            </a:r>
          </a:p>
          <a:p>
            <a:pPr lvl="4">
              <a:defRPr sz="1800"/>
            </a:pPr>
            <a:r>
              <a:rPr sz="3200"/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Brödtext nivå ett</a:t>
            </a:r>
          </a:p>
          <a:p>
            <a:pPr lvl="1">
              <a:defRPr sz="1800"/>
            </a:pPr>
            <a:r>
              <a:rPr sz="3200"/>
              <a:t>Brödtext nivå två</a:t>
            </a:r>
          </a:p>
          <a:p>
            <a:pPr lvl="2">
              <a:defRPr sz="1800"/>
            </a:pPr>
            <a:r>
              <a:rPr sz="3200"/>
              <a:t>Brödtext nivå tre</a:t>
            </a:r>
          </a:p>
          <a:p>
            <a:pPr lvl="3">
              <a:defRPr sz="1800"/>
            </a:pPr>
            <a:r>
              <a:rPr sz="3200"/>
              <a:t>Brödtext nivå fyra</a:t>
            </a:r>
          </a:p>
          <a:p>
            <a:pPr lvl="4">
              <a:defRPr sz="1800"/>
            </a:pPr>
            <a:r>
              <a:rPr sz="3200"/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Titeltext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Brödtext nivå ett</a:t>
            </a:r>
          </a:p>
          <a:p>
            <a:pPr lvl="1">
              <a:defRPr sz="1800"/>
            </a:pPr>
            <a:r>
              <a:rPr sz="3200"/>
              <a:t>Brödtext nivå två</a:t>
            </a:r>
          </a:p>
          <a:p>
            <a:pPr lvl="2">
              <a:defRPr sz="1800"/>
            </a:pPr>
            <a:r>
              <a:rPr sz="3200"/>
              <a:t>Brödtext nivå tre</a:t>
            </a:r>
          </a:p>
          <a:p>
            <a:pPr lvl="3">
              <a:defRPr sz="1800"/>
            </a:pPr>
            <a:r>
              <a:rPr sz="3200"/>
              <a:t>Brödtext nivå fyra</a:t>
            </a:r>
          </a:p>
          <a:p>
            <a:pPr lvl="4">
              <a:defRPr sz="1800"/>
            </a:pPr>
            <a:r>
              <a:rPr sz="3200"/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Brödtext nivå ett</a:t>
            </a:r>
          </a:p>
          <a:p>
            <a:pPr lvl="1">
              <a:defRPr sz="1800"/>
            </a:pPr>
            <a:r>
              <a:rPr sz="3600"/>
              <a:t>Brödtext nivå två</a:t>
            </a:r>
          </a:p>
          <a:p>
            <a:pPr lvl="2">
              <a:defRPr sz="1800"/>
            </a:pPr>
            <a:r>
              <a:rPr sz="3600"/>
              <a:t>Brödtext nivå tre</a:t>
            </a:r>
          </a:p>
          <a:p>
            <a:pPr lvl="3">
              <a:defRPr sz="1800"/>
            </a:pPr>
            <a:r>
              <a:rPr sz="3600"/>
              <a:t>Brödtext nivå fyra</a:t>
            </a:r>
          </a:p>
          <a:p>
            <a:pPr lvl="4">
              <a:defRPr sz="1800"/>
            </a:pPr>
            <a:r>
              <a:rPr sz="3600"/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Brödtext nivå ett</a:t>
            </a:r>
          </a:p>
          <a:p>
            <a:pPr lvl="1">
              <a:defRPr sz="1800"/>
            </a:pPr>
            <a:r>
              <a:rPr sz="2800"/>
              <a:t>Brödtext nivå två</a:t>
            </a:r>
          </a:p>
          <a:p>
            <a:pPr lvl="2">
              <a:defRPr sz="1800"/>
            </a:pPr>
            <a:r>
              <a:rPr sz="2800"/>
              <a:t>Brödtext nivå tre</a:t>
            </a:r>
          </a:p>
          <a:p>
            <a:pPr lvl="3">
              <a:defRPr sz="1800"/>
            </a:pPr>
            <a:r>
              <a:rPr sz="2800"/>
              <a:t>Brödtext nivå fyra</a:t>
            </a:r>
          </a:p>
          <a:p>
            <a:pPr lvl="4">
              <a:defRPr sz="1800"/>
            </a:pPr>
            <a:r>
              <a:rPr sz="2800"/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Brödtext nivå ett</a:t>
            </a:r>
          </a:p>
          <a:p>
            <a:pPr lvl="1">
              <a:defRPr sz="1800"/>
            </a:pPr>
            <a:r>
              <a:rPr sz="3600"/>
              <a:t>Brödtext nivå två</a:t>
            </a:r>
          </a:p>
          <a:p>
            <a:pPr lvl="2">
              <a:defRPr sz="1800"/>
            </a:pPr>
            <a:r>
              <a:rPr sz="3600"/>
              <a:t>Brödtext nivå tre</a:t>
            </a:r>
          </a:p>
          <a:p>
            <a:pPr lvl="3">
              <a:defRPr sz="1800"/>
            </a:pPr>
            <a:r>
              <a:rPr sz="3600"/>
              <a:t>Brödtext nivå fyra</a:t>
            </a:r>
          </a:p>
          <a:p>
            <a:pPr lvl="4">
              <a:defRPr sz="1800"/>
            </a:pPr>
            <a:r>
              <a:rPr sz="3600"/>
              <a:t>Brödtext nivå fem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Brödtext nivå ett</a:t>
            </a:r>
          </a:p>
          <a:p>
            <a:pPr lvl="1">
              <a:defRPr sz="1800"/>
            </a:pPr>
            <a:r>
              <a:rPr sz="3600"/>
              <a:t>Brödtext nivå två</a:t>
            </a:r>
          </a:p>
          <a:p>
            <a:pPr lvl="2">
              <a:defRPr sz="1800"/>
            </a:pPr>
            <a:r>
              <a:rPr sz="3600"/>
              <a:t>Brödtext nivå tre</a:t>
            </a:r>
          </a:p>
          <a:p>
            <a:pPr lvl="3">
              <a:defRPr sz="1800"/>
            </a:pPr>
            <a:r>
              <a:rPr sz="3600"/>
              <a:t>Brödtext nivå fyra</a:t>
            </a:r>
          </a:p>
          <a:p>
            <a:pPr lvl="4">
              <a:defRPr sz="1800"/>
            </a:pPr>
            <a:r>
              <a:rPr sz="3600"/>
              <a:t>Brödtext 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/>
          <p:nvPr/>
        </p:nvSpPr>
        <p:spPr>
          <a:xfrm>
            <a:off x="-5259" y="-14486"/>
            <a:ext cx="13004801" cy="9782572"/>
          </a:xfrm>
          <a:prstGeom prst="rect">
            <a:avLst/>
          </a:prstGeom>
          <a:solidFill>
            <a:srgbClr val="E30000"/>
          </a:solid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Bildobjekt 1" descr="Logotyp_Verdando_negati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26" y="3595150"/>
            <a:ext cx="7556500" cy="1803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hape 34"/>
          <p:cNvSpPr/>
          <p:nvPr/>
        </p:nvSpPr>
        <p:spPr>
          <a:xfrm>
            <a:off x="-5259" y="-14486"/>
            <a:ext cx="13004801" cy="9782572"/>
          </a:xfrm>
          <a:prstGeom prst="rect">
            <a:avLst/>
          </a:prstGeom>
          <a:solidFill>
            <a:srgbClr val="E30000"/>
          </a:solid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44" y="2110786"/>
            <a:ext cx="10058400" cy="3054743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3731343" y="5904511"/>
            <a:ext cx="5692878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540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Helvetica Light"/>
              </a:rPr>
              <a:t>2/2 2016</a:t>
            </a:r>
            <a:endParaRPr kumimoji="0" lang="sv-SE" sz="54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28898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hape 34"/>
          <p:cNvSpPr/>
          <p:nvPr/>
        </p:nvSpPr>
        <p:spPr>
          <a:xfrm>
            <a:off x="-5259" y="-14486"/>
            <a:ext cx="13004801" cy="9782572"/>
          </a:xfrm>
          <a:prstGeom prst="rect">
            <a:avLst/>
          </a:prstGeom>
          <a:solidFill>
            <a:srgbClr val="FF8200"/>
          </a:solid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extruta 7"/>
          <p:cNvSpPr txBox="1"/>
          <p:nvPr/>
        </p:nvSpPr>
        <p:spPr>
          <a:xfrm>
            <a:off x="1653115" y="5210199"/>
            <a:ext cx="968805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5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Varm mat och dryck</a:t>
            </a:r>
            <a:endParaRPr kumimoji="0" lang="sv-SE" sz="5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Helvetica Light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3551748" y="7674707"/>
            <a:ext cx="5963570" cy="93358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5400" b="1" dirty="0" smtClean="0">
                <a:solidFill>
                  <a:srgbClr val="E90000"/>
                </a:solidFill>
                <a:latin typeface="Calibri" charset="0"/>
                <a:ea typeface="Calibri" charset="0"/>
                <a:cs typeface="Calibri" charset="0"/>
              </a:rPr>
              <a:t>Verksamhetsbidrag</a:t>
            </a:r>
            <a:endParaRPr kumimoji="0" lang="sv-SE" sz="5400" b="1" i="0" u="none" strike="noStrike" cap="none" spc="0" normalizeH="0" baseline="0" dirty="0">
              <a:ln>
                <a:noFill/>
              </a:ln>
              <a:solidFill>
                <a:srgbClr val="E90000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Helvetica Light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383457" y="309716"/>
            <a:ext cx="12241161" cy="9012084"/>
          </a:xfrm>
          <a:prstGeom prst="rect">
            <a:avLst/>
          </a:prstGeom>
          <a:noFill/>
          <a:ln w="152400" cap="flat">
            <a:noFill/>
            <a:prstDash val="sysDot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37" y="1663765"/>
            <a:ext cx="8598310" cy="3166150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1805515" y="6304771"/>
            <a:ext cx="968805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5400" b="1" dirty="0" smtClean="0">
                <a:solidFill>
                  <a:srgbClr val="773BBE"/>
                </a:solidFill>
                <a:latin typeface="Calibri" charset="0"/>
                <a:ea typeface="Calibri" charset="0"/>
                <a:cs typeface="Calibri" charset="0"/>
              </a:rPr>
              <a:t>Bjuda in till fest i våra lokaler</a:t>
            </a:r>
            <a:endParaRPr kumimoji="0" lang="sv-SE" sz="5400" b="1" i="0" u="none" strike="noStrike" cap="none" spc="0" normalizeH="0" baseline="0" dirty="0">
              <a:ln>
                <a:noFill/>
              </a:ln>
              <a:solidFill>
                <a:srgbClr val="773BBE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Helvetica Light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1475658" y="1030835"/>
            <a:ext cx="968805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5400" b="1" dirty="0" smtClean="0">
                <a:solidFill>
                  <a:srgbClr val="773BBE"/>
                </a:solidFill>
                <a:latin typeface="Calibri" charset="0"/>
                <a:ea typeface="Calibri" charset="0"/>
                <a:cs typeface="Calibri" charset="0"/>
              </a:rPr>
              <a:t>2/2 2016</a:t>
            </a:r>
            <a:endParaRPr kumimoji="0" lang="sv-SE" sz="5400" b="1" i="0" u="none" strike="noStrike" cap="none" spc="0" normalizeH="0" baseline="0" dirty="0">
              <a:ln>
                <a:noFill/>
              </a:ln>
              <a:solidFill>
                <a:srgbClr val="773BBE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12639572"/>
      </p:ext>
    </p:extLst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1" grpId="0" animBg="1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1" grpId="0" animBg="1"/>
          <p:bldP spid="15" grpId="0"/>
          <p:bldP spid="1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618" y="5429266"/>
            <a:ext cx="7859849" cy="340744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13" y="883265"/>
            <a:ext cx="10058400" cy="1721661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2385960" y="2785225"/>
            <a:ext cx="825909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sv-SE" sz="5400" b="1" i="0" u="none" strike="noStrike" cap="none" spc="0" normalizeH="0" baseline="0" dirty="0" smtClean="0">
                <a:ln>
                  <a:noFill/>
                </a:ln>
                <a:solidFill>
                  <a:srgbClr val="773BBE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Helvetica Light"/>
              </a:rPr>
              <a:t>Rättvisebussar</a:t>
            </a:r>
            <a:endParaRPr kumimoji="0" lang="sv-SE" sz="5400" b="1" i="0" u="none" strike="noStrike" cap="none" spc="0" normalizeH="0" baseline="0" dirty="0">
              <a:ln>
                <a:noFill/>
              </a:ln>
              <a:solidFill>
                <a:srgbClr val="773BBE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Helvetica Light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2400708" y="3933760"/>
            <a:ext cx="825909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5400" b="1" i="0" u="none" strike="noStrike" cap="none" spc="0" normalizeH="0" baseline="0" dirty="0" smtClean="0">
                <a:ln>
                  <a:noFill/>
                </a:ln>
                <a:solidFill>
                  <a:srgbClr val="773BBE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Helvetica Light"/>
              </a:rPr>
              <a:t>Mobila rättvisekontor</a:t>
            </a:r>
            <a:endParaRPr kumimoji="0" lang="sv-SE" sz="5400" b="1" i="0" u="none" strike="noStrike" cap="none" spc="0" normalizeH="0" baseline="0" dirty="0">
              <a:ln>
                <a:noFill/>
              </a:ln>
              <a:solidFill>
                <a:srgbClr val="773BBE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0671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hape 34"/>
          <p:cNvSpPr/>
          <p:nvPr/>
        </p:nvSpPr>
        <p:spPr>
          <a:xfrm>
            <a:off x="-5259" y="-14486"/>
            <a:ext cx="13004801" cy="9782572"/>
          </a:xfrm>
          <a:prstGeom prst="rect">
            <a:avLst/>
          </a:prstGeom>
          <a:solidFill>
            <a:srgbClr val="773BBE"/>
          </a:solid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textruta 4"/>
          <p:cNvSpPr txBox="1"/>
          <p:nvPr/>
        </p:nvSpPr>
        <p:spPr>
          <a:xfrm>
            <a:off x="1653115" y="1745089"/>
            <a:ext cx="9688052" cy="3518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7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Internationella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7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Fattigdomsdagen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2400" b="1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5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17/10 2016</a:t>
            </a:r>
            <a:endParaRPr kumimoji="0" lang="sv-SE" sz="5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Helvetica Light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89" y="6296794"/>
            <a:ext cx="5470014" cy="16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350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4"/>
          <p:cNvSpPr/>
          <p:nvPr/>
        </p:nvSpPr>
        <p:spPr>
          <a:xfrm>
            <a:off x="-5259" y="-14486"/>
            <a:ext cx="13004801" cy="9782572"/>
          </a:xfrm>
          <a:prstGeom prst="rect">
            <a:avLst/>
          </a:prstGeom>
          <a:solidFill>
            <a:srgbClr val="E30000"/>
          </a:solid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29" y="1828800"/>
            <a:ext cx="10058400" cy="116165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87" y="5424468"/>
            <a:ext cx="10058400" cy="225002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42" y="5050604"/>
            <a:ext cx="10058400" cy="149887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68" y="3364322"/>
            <a:ext cx="10058400" cy="149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52533"/>
      </p:ext>
    </p:extLst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/>
          <p:nvPr/>
        </p:nvSpPr>
        <p:spPr>
          <a:xfrm>
            <a:off x="-5259" y="-14486"/>
            <a:ext cx="13004801" cy="9782572"/>
          </a:xfrm>
          <a:prstGeom prst="rect">
            <a:avLst/>
          </a:prstGeom>
          <a:solidFill>
            <a:srgbClr val="E30000"/>
          </a:solid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Bildobjekt 1" descr="Logotyp_Verdando_negati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26" y="3595150"/>
            <a:ext cx="75565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63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5762</TotalTime>
  <Words>105</Words>
  <Application>Microsoft Macintosh PowerPoint</Application>
  <PresentationFormat>Anpassad</PresentationFormat>
  <Paragraphs>16</Paragraphs>
  <Slides>7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Avenir Roman</vt:lpstr>
      <vt:lpstr>Calibri</vt:lpstr>
      <vt:lpstr>Helvetica Light</vt:lpstr>
      <vt:lpstr>White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Microsoft Office-användare</cp:lastModifiedBy>
  <cp:revision>21</cp:revision>
  <dcterms:modified xsi:type="dcterms:W3CDTF">2015-10-16T15:09:34Z</dcterms:modified>
</cp:coreProperties>
</file>