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2" r:id="rId4"/>
    <p:sldId id="274" r:id="rId5"/>
    <p:sldId id="258" r:id="rId6"/>
    <p:sldId id="267" r:id="rId7"/>
    <p:sldId id="260" r:id="rId8"/>
    <p:sldId id="275" r:id="rId9"/>
    <p:sldId id="279" r:id="rId10"/>
    <p:sldId id="276" r:id="rId11"/>
    <p:sldId id="277" r:id="rId12"/>
    <p:sldId id="266" r:id="rId13"/>
    <p:sldId id="265" r:id="rId14"/>
    <p:sldId id="270" r:id="rId15"/>
    <p:sldId id="281" r:id="rId16"/>
    <p:sldId id="280" r:id="rId17"/>
    <p:sldId id="268" r:id="rId18"/>
    <p:sldId id="282" r:id="rId19"/>
  </p:sldIdLst>
  <p:sldSz cx="9144000" cy="6858000" type="screen4x3"/>
  <p:notesSz cx="6858000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4605"/>
    <a:srgbClr val="1C33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684CD-9B3D-45FB-BAD1-C31A853B949E}" type="datetimeFigureOut">
              <a:rPr lang="sv-SE" smtClean="0"/>
              <a:t>2015-03-11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937895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D3118-8FB5-4720-B78D-89BC0DC4D8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9776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AC271-0262-4601-AF53-E0640D34D29E}" type="datetimeFigureOut">
              <a:rPr lang="sv-SE" smtClean="0"/>
              <a:t>2015-03-11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690269"/>
            <a:ext cx="548640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0065-31A6-4F32-B8C8-7A675F7F7B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117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0065-31A6-4F32-B8C8-7A675F7F7B5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1592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0065-31A6-4F32-B8C8-7A675F7F7B58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0724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488D-F922-4A43-B14E-B99A57B64714}" type="datetime4">
              <a:rPr lang="sv-SE" smtClean="0"/>
              <a:t>11 mars 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B5BC-1332-4C22-9975-3D033CF12BFF}" type="datetime4">
              <a:rPr lang="sv-SE" smtClean="0"/>
              <a:t>11 mars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F580-C847-4AE7-AF3E-4F31E468D252}" type="datetime4">
              <a:rPr lang="sv-SE" smtClean="0"/>
              <a:t>11 mars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BB8F-B057-4FED-94DD-C3EFB6C7F82F}" type="datetime4">
              <a:rPr lang="sv-SE" smtClean="0"/>
              <a:t>11 mars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FA08-9E47-44A9-B7B1-347FF29FF62E}" type="datetime4">
              <a:rPr lang="sv-SE" smtClean="0"/>
              <a:t>11 mars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343C-FA58-4A8C-BD0E-8CA96D106FD8}" type="datetime4">
              <a:rPr lang="sv-SE" smtClean="0"/>
              <a:t>11 mars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A27C4-6173-4008-849C-C2CC4934590E}" type="datetime4">
              <a:rPr lang="sv-SE" smtClean="0"/>
              <a:t>11 mars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58C9-8B10-4AA6-8279-740466681A75}" type="datetime4">
              <a:rPr lang="sv-SE" smtClean="0"/>
              <a:t>11 mars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04F8-E196-4E01-924F-545F0BB186A2}" type="datetime4">
              <a:rPr lang="sv-SE" smtClean="0"/>
              <a:t>11 mars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35-852B-4E98-845F-003F7BF22D02}" type="datetime4">
              <a:rPr lang="sv-SE" smtClean="0"/>
              <a:t>11 mars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5AFE-4860-4243-A70E-E823B6D1B55D}" type="datetime4">
              <a:rPr lang="sv-SE" smtClean="0"/>
              <a:t>11 mars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FC53B66-4045-403E-B2CC-78388BE84655}" type="datetime4">
              <a:rPr lang="sv-SE" smtClean="0"/>
              <a:t>11 mars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E54605"/>
                </a:solidFill>
              </a:rPr>
              <a:t>Arbetslöshet och utanförskap</a:t>
            </a:r>
            <a:endParaRPr lang="sv-SE" dirty="0">
              <a:solidFill>
                <a:srgbClr val="E54605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3568" y="4953000"/>
            <a:ext cx="7920880" cy="1219200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>
                <a:solidFill>
                  <a:schemeClr val="tx1"/>
                </a:solidFill>
              </a:rPr>
              <a:t>Jan Edling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Vid SKLs </a:t>
            </a:r>
            <a:r>
              <a:rPr lang="sv-SE" dirty="0" smtClean="0">
                <a:solidFill>
                  <a:schemeClr val="tx1"/>
                </a:solidFill>
              </a:rPr>
              <a:t>arbetsmarknadsdagar i Uppsala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12 mars 2015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F7A6-56CD-46ED-BCC4-8A147316C552}" type="datetime4">
              <a:rPr lang="sv-SE" smtClean="0"/>
              <a:t>11 mars 2015</a:t>
            </a:fld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448749"/>
            <a:ext cx="1764889" cy="22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6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 marL="0" indent="0"/>
            <a:r>
              <a:rPr lang="sv-SE" sz="4400" dirty="0" smtClean="0">
                <a:solidFill>
                  <a:srgbClr val="E54605"/>
                </a:solidFill>
              </a:rPr>
              <a:t>Vilka är de arbetslösa?</a:t>
            </a:r>
            <a:endParaRPr lang="sv-SE" sz="4400" dirty="0">
              <a:solidFill>
                <a:srgbClr val="E54605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05872" y="908720"/>
            <a:ext cx="2520280" cy="676672"/>
          </a:xfrm>
        </p:spPr>
        <p:txBody>
          <a:bodyPr>
            <a:normAutofit fontScale="85000" lnSpcReduction="20000"/>
          </a:bodyPr>
          <a:lstStyle/>
          <a:p>
            <a:pPr marL="0" indent="0">
              <a:buClr>
                <a:srgbClr val="E54605"/>
              </a:buClr>
              <a:buNone/>
            </a:pPr>
            <a:r>
              <a:rPr lang="sv-SE" sz="2800" b="1" dirty="0" err="1" smtClean="0">
                <a:solidFill>
                  <a:srgbClr val="E54605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Funktionsned</a:t>
            </a:r>
            <a:r>
              <a:rPr lang="sv-SE" sz="2800" b="1" dirty="0" smtClean="0">
                <a:solidFill>
                  <a:srgbClr val="E54605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-sättning</a:t>
            </a:r>
            <a:endParaRPr lang="sv-SE" sz="2800" b="1" dirty="0">
              <a:solidFill>
                <a:srgbClr val="E54605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pPr>
              <a:buClr>
                <a:srgbClr val="E54605"/>
              </a:buClr>
            </a:pPr>
            <a:endParaRPr lang="sv-SE" dirty="0">
              <a:solidFill>
                <a:schemeClr val="tx1"/>
              </a:solidFill>
            </a:endParaRPr>
          </a:p>
          <a:p>
            <a:pPr marL="0" indent="0">
              <a:buClr>
                <a:srgbClr val="E54605"/>
              </a:buClr>
              <a:buNone/>
            </a:pPr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BB8F-B057-4FED-94DD-C3EFB6C7F82F}" type="datetime4">
              <a:rPr lang="sv-SE" smtClean="0"/>
              <a:t>11 mars 2015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448749"/>
            <a:ext cx="1764889" cy="220611"/>
          </a:xfrm>
          <a:prstGeom prst="rect">
            <a:avLst/>
          </a:prstGeom>
        </p:spPr>
      </p:pic>
      <p:sp>
        <p:nvSpPr>
          <p:cNvPr id="9" name="Platshållare för innehåll 2"/>
          <p:cNvSpPr txBox="1">
            <a:spLocks/>
          </p:cNvSpPr>
          <p:nvPr/>
        </p:nvSpPr>
        <p:spPr>
          <a:xfrm>
            <a:off x="5580112" y="1752600"/>
            <a:ext cx="32590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Clr>
                <a:srgbClr val="E54605"/>
              </a:buClr>
            </a:pPr>
            <a:endParaRPr lang="sv-SE" dirty="0" smtClean="0">
              <a:solidFill>
                <a:schemeClr val="tx1"/>
              </a:solidFill>
            </a:endParaRPr>
          </a:p>
          <a:p>
            <a:pPr lvl="1">
              <a:buClr>
                <a:srgbClr val="E54605"/>
              </a:buClr>
            </a:pPr>
            <a:endParaRPr lang="sv-SE" dirty="0" smtClean="0">
              <a:solidFill>
                <a:schemeClr val="tx1"/>
              </a:solidFill>
            </a:endParaRPr>
          </a:p>
          <a:p>
            <a:pPr>
              <a:buClr>
                <a:srgbClr val="E54605"/>
              </a:buClr>
            </a:pPr>
            <a:endParaRPr lang="sv-SE" dirty="0" smtClean="0">
              <a:solidFill>
                <a:schemeClr val="tx1"/>
              </a:solidFill>
            </a:endParaRPr>
          </a:p>
          <a:p>
            <a:pPr marL="0" indent="0">
              <a:buClr>
                <a:srgbClr val="E54605"/>
              </a:buClr>
              <a:buFont typeface="Arial" pitchFamily="34" charset="0"/>
              <a:buNone/>
            </a:pPr>
            <a:endParaRPr lang="sv-SE" dirty="0" smtClean="0">
              <a:solidFill>
                <a:schemeClr val="tx1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9" y="980728"/>
            <a:ext cx="8197271" cy="529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 marL="0" indent="0"/>
            <a:r>
              <a:rPr lang="sv-SE" sz="4400" dirty="0" smtClean="0">
                <a:solidFill>
                  <a:srgbClr val="E54605"/>
                </a:solidFill>
              </a:rPr>
              <a:t>Vilka är de arbetslösa?</a:t>
            </a:r>
            <a:endParaRPr lang="sv-SE" sz="4400" dirty="0">
              <a:solidFill>
                <a:srgbClr val="E54605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532656"/>
          </a:xfrm>
        </p:spPr>
        <p:txBody>
          <a:bodyPr>
            <a:normAutofit/>
          </a:bodyPr>
          <a:lstStyle/>
          <a:p>
            <a:pPr marL="0" indent="0">
              <a:buClr>
                <a:srgbClr val="E54605"/>
              </a:buClr>
              <a:buNone/>
            </a:pPr>
            <a:r>
              <a:rPr lang="sv-SE" sz="2800" b="1" dirty="0" smtClean="0">
                <a:solidFill>
                  <a:srgbClr val="E54605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Regionala skillnader</a:t>
            </a:r>
            <a:endParaRPr lang="sv-SE" sz="2800" b="1" dirty="0">
              <a:solidFill>
                <a:srgbClr val="E54605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pPr>
              <a:buClr>
                <a:srgbClr val="E54605"/>
              </a:buClr>
            </a:pPr>
            <a:endParaRPr lang="sv-SE" dirty="0">
              <a:solidFill>
                <a:schemeClr val="tx1"/>
              </a:solidFill>
            </a:endParaRPr>
          </a:p>
          <a:p>
            <a:pPr marL="0" indent="0">
              <a:buClr>
                <a:srgbClr val="E54605"/>
              </a:buClr>
              <a:buNone/>
            </a:pPr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BB8F-B057-4FED-94DD-C3EFB6C7F82F}" type="datetime4">
              <a:rPr lang="sv-SE" smtClean="0"/>
              <a:t>11 mars 2015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448749"/>
            <a:ext cx="1764889" cy="220611"/>
          </a:xfrm>
          <a:prstGeom prst="rect">
            <a:avLst/>
          </a:prstGeom>
        </p:spPr>
      </p:pic>
      <p:sp>
        <p:nvSpPr>
          <p:cNvPr id="9" name="Platshållare för innehåll 2"/>
          <p:cNvSpPr txBox="1">
            <a:spLocks/>
          </p:cNvSpPr>
          <p:nvPr/>
        </p:nvSpPr>
        <p:spPr>
          <a:xfrm>
            <a:off x="5580112" y="1752600"/>
            <a:ext cx="32590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Clr>
                <a:srgbClr val="E54605"/>
              </a:buClr>
            </a:pPr>
            <a:endParaRPr lang="sv-SE" dirty="0" smtClean="0">
              <a:solidFill>
                <a:schemeClr val="tx1"/>
              </a:solidFill>
            </a:endParaRPr>
          </a:p>
          <a:p>
            <a:pPr lvl="1">
              <a:buClr>
                <a:srgbClr val="E54605"/>
              </a:buClr>
            </a:pPr>
            <a:endParaRPr lang="sv-SE" dirty="0" smtClean="0">
              <a:solidFill>
                <a:schemeClr val="tx1"/>
              </a:solidFill>
            </a:endParaRPr>
          </a:p>
          <a:p>
            <a:pPr>
              <a:buClr>
                <a:srgbClr val="E54605"/>
              </a:buClr>
            </a:pPr>
            <a:endParaRPr lang="sv-SE" dirty="0" smtClean="0">
              <a:solidFill>
                <a:schemeClr val="tx1"/>
              </a:solidFill>
            </a:endParaRPr>
          </a:p>
          <a:p>
            <a:pPr marL="0" indent="0">
              <a:buClr>
                <a:srgbClr val="E54605"/>
              </a:buClr>
              <a:buFont typeface="Arial" pitchFamily="34" charset="0"/>
              <a:buNone/>
            </a:pPr>
            <a:endParaRPr lang="sv-SE" dirty="0" smtClean="0">
              <a:solidFill>
                <a:schemeClr val="tx1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8208912" cy="484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dirty="0" smtClean="0">
                <a:solidFill>
                  <a:srgbClr val="E54605"/>
                </a:solidFill>
              </a:rPr>
              <a:t>Blott arbetsmarknadspolitik skapar inga nya jobb</a:t>
            </a:r>
            <a:endParaRPr lang="sv-SE" sz="4400" dirty="0">
              <a:solidFill>
                <a:srgbClr val="E54605"/>
              </a:solidFill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BB8F-B057-4FED-94DD-C3EFB6C7F82F}" type="datetime4">
              <a:rPr lang="sv-SE" smtClean="0"/>
              <a:t>11 mars 2015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448749"/>
            <a:ext cx="1764889" cy="220611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sz="3300" dirty="0">
                <a:solidFill>
                  <a:srgbClr val="E54605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En politik för ökad efterfrågan nödvändig om alla ska få </a:t>
            </a:r>
            <a:r>
              <a:rPr lang="sv-SE" sz="3300" dirty="0" smtClean="0">
                <a:solidFill>
                  <a:srgbClr val="E54605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jobb</a:t>
            </a:r>
          </a:p>
          <a:p>
            <a:pPr>
              <a:spcBef>
                <a:spcPts val="1800"/>
              </a:spcBef>
            </a:pPr>
            <a:r>
              <a:rPr lang="sv-SE" sz="2800" dirty="0" smtClean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Investeringar för att klara Sveriges utmaningar</a:t>
            </a:r>
          </a:p>
          <a:p>
            <a:pPr lvl="1"/>
            <a:r>
              <a:rPr lang="sv-SE" dirty="0" smtClean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Infrastruktur</a:t>
            </a:r>
          </a:p>
          <a:p>
            <a:pPr lvl="1"/>
            <a:r>
              <a:rPr lang="sv-SE" dirty="0" smtClean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Bostadsbyggnad och bostadssanering</a:t>
            </a:r>
          </a:p>
          <a:p>
            <a:pPr lvl="1"/>
            <a:r>
              <a:rPr lang="sv-SE" dirty="0" smtClean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Klimatanpassning och energi</a:t>
            </a:r>
          </a:p>
          <a:p>
            <a:pPr marL="342900" lvl="1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sv-SE" sz="280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Utveckling av kunskapsbaserade produkter som tillgodoser såväl svensk som internationell efterfrågan</a:t>
            </a:r>
          </a:p>
          <a:p>
            <a:pPr marL="342900" lvl="1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sv-SE" sz="280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Utveckling av nya marknader för svenska varor och tjänster</a:t>
            </a:r>
          </a:p>
          <a:p>
            <a:pPr marL="0" lvl="1" indent="0">
              <a:spcBef>
                <a:spcPts val="1800"/>
              </a:spcBef>
              <a:buNone/>
            </a:pPr>
            <a:r>
              <a:rPr lang="sv-SE" sz="3300" dirty="0">
                <a:solidFill>
                  <a:srgbClr val="E54605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Allt detta skapar ökat intresse för investeringar i svenska företag</a:t>
            </a:r>
          </a:p>
          <a:p>
            <a:pPr lvl="1"/>
            <a:endParaRPr lang="sv-SE" dirty="0" smtClean="0">
              <a:solidFill>
                <a:schemeClr val="tx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1750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229600" cy="1600200"/>
          </a:xfrm>
        </p:spPr>
        <p:txBody>
          <a:bodyPr/>
          <a:lstStyle/>
          <a:p>
            <a:pPr marL="0" indent="0"/>
            <a:r>
              <a:rPr lang="sv-SE" sz="4400" dirty="0" smtClean="0">
                <a:solidFill>
                  <a:srgbClr val="E54605"/>
                </a:solidFill>
              </a:rPr>
              <a:t>Behov av arbetsmarknadspolitik</a:t>
            </a:r>
            <a:endParaRPr lang="sv-SE" sz="4400" dirty="0">
              <a:solidFill>
                <a:srgbClr val="E54605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92500"/>
          </a:bodyPr>
          <a:lstStyle/>
          <a:p>
            <a:pPr marL="285750" lvl="1">
              <a:buClr>
                <a:srgbClr val="E54605"/>
              </a:buClr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schemeClr val="tx1"/>
                </a:solidFill>
              </a:rPr>
              <a:t>Fler måste få chanser att utbilda sig</a:t>
            </a:r>
          </a:p>
          <a:p>
            <a:pPr marL="285750" lvl="1">
              <a:buClr>
                <a:srgbClr val="E54605"/>
              </a:buClr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schemeClr val="tx1"/>
                </a:solidFill>
              </a:rPr>
              <a:t>Vilka jobb ska vi ha i Sverige?</a:t>
            </a:r>
          </a:p>
          <a:p>
            <a:pPr marL="685800" lvl="2">
              <a:buClr>
                <a:srgbClr val="E54605"/>
              </a:buClr>
            </a:pPr>
            <a:r>
              <a:rPr lang="sv-SE" sz="2000" dirty="0" smtClean="0">
                <a:solidFill>
                  <a:schemeClr val="tx1"/>
                </a:solidFill>
              </a:rPr>
              <a:t>Mår </a:t>
            </a:r>
            <a:r>
              <a:rPr lang="sv-SE" sz="2000" dirty="0" smtClean="0">
                <a:solidFill>
                  <a:schemeClr val="tx1"/>
                </a:solidFill>
              </a:rPr>
              <a:t>de </a:t>
            </a:r>
            <a:r>
              <a:rPr lang="sv-SE" sz="2000" dirty="0" smtClean="0">
                <a:solidFill>
                  <a:schemeClr val="tx1"/>
                </a:solidFill>
              </a:rPr>
              <a:t>gamla bättre sedan vi </a:t>
            </a:r>
            <a:r>
              <a:rPr lang="sv-SE" sz="2000" dirty="0" smtClean="0">
                <a:solidFill>
                  <a:schemeClr val="tx1"/>
                </a:solidFill>
              </a:rPr>
              <a:t>reducerade personal </a:t>
            </a:r>
            <a:r>
              <a:rPr lang="sv-SE" sz="2000" dirty="0" smtClean="0">
                <a:solidFill>
                  <a:schemeClr val="tx1"/>
                </a:solidFill>
              </a:rPr>
              <a:t>i vård och  omsorg</a:t>
            </a:r>
          </a:p>
          <a:p>
            <a:pPr marL="685800" lvl="2">
              <a:buClr>
                <a:srgbClr val="E54605"/>
              </a:buClr>
            </a:pPr>
            <a:r>
              <a:rPr lang="sv-SE" sz="2000" dirty="0" smtClean="0">
                <a:solidFill>
                  <a:schemeClr val="tx1"/>
                </a:solidFill>
              </a:rPr>
              <a:t>Blev skolan bättre sedan vi tog bort kuratorer och rastvakter</a:t>
            </a:r>
          </a:p>
          <a:p>
            <a:pPr marL="685800" lvl="2">
              <a:buClr>
                <a:srgbClr val="E54605"/>
              </a:buClr>
            </a:pPr>
            <a:r>
              <a:rPr lang="sv-SE" sz="2000" dirty="0" smtClean="0">
                <a:solidFill>
                  <a:schemeClr val="tx1"/>
                </a:solidFill>
              </a:rPr>
              <a:t>Går järnvägen bättre med ett minskat underhåll</a:t>
            </a:r>
          </a:p>
          <a:p>
            <a:pPr marL="285750" lvl="1">
              <a:buClr>
                <a:srgbClr val="E54605"/>
              </a:buClr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</a:rPr>
              <a:t>Har vi råd att inte ta tillvara landets samlade </a:t>
            </a:r>
            <a:r>
              <a:rPr lang="sv-SE" sz="2400" dirty="0" smtClean="0">
                <a:solidFill>
                  <a:schemeClr val="tx1"/>
                </a:solidFill>
              </a:rPr>
              <a:t>arbetsförmåga</a:t>
            </a:r>
            <a:endParaRPr lang="sv-SE" sz="2000" dirty="0" smtClean="0">
              <a:solidFill>
                <a:schemeClr val="tx1"/>
              </a:solidFill>
            </a:endParaRPr>
          </a:p>
          <a:p>
            <a:pPr marL="0" lvl="1" indent="0">
              <a:lnSpc>
                <a:spcPct val="110000"/>
              </a:lnSpc>
              <a:spcBef>
                <a:spcPts val="1800"/>
              </a:spcBef>
              <a:buClr>
                <a:srgbClr val="E54605"/>
              </a:buClr>
              <a:buNone/>
            </a:pPr>
            <a:r>
              <a:rPr lang="sv-SE" sz="2400" dirty="0">
                <a:solidFill>
                  <a:srgbClr val="E54605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Blev det billigare att rationalisera den </a:t>
            </a:r>
            <a:r>
              <a:rPr lang="sv-SE" sz="2400" dirty="0" smtClean="0">
                <a:solidFill>
                  <a:srgbClr val="E54605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offentliga </a:t>
            </a:r>
            <a:r>
              <a:rPr lang="sv-SE" sz="2400" dirty="0">
                <a:solidFill>
                  <a:srgbClr val="E54605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sektorn så att den gick på knäna samtidigt som kostnaderna för segregation, utslagning och arbetsmarknadspolitik </a:t>
            </a:r>
            <a:r>
              <a:rPr lang="sv-SE" sz="2400" dirty="0" smtClean="0">
                <a:solidFill>
                  <a:srgbClr val="E54605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ökade</a:t>
            </a:r>
            <a:endParaRPr lang="sv-SE" dirty="0">
              <a:solidFill>
                <a:schemeClr val="tx1"/>
              </a:solidFill>
            </a:endParaRPr>
          </a:p>
          <a:p>
            <a:pPr marL="0" indent="0">
              <a:buClr>
                <a:srgbClr val="E54605"/>
              </a:buClr>
              <a:buNone/>
            </a:pPr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BB8F-B057-4FED-94DD-C3EFB6C7F82F}" type="datetime4">
              <a:rPr lang="sv-SE" smtClean="0"/>
              <a:t>11 mars 2015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448749"/>
            <a:ext cx="1764889" cy="22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3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dirty="0" smtClean="0">
                <a:solidFill>
                  <a:srgbClr val="E54605"/>
                </a:solidFill>
              </a:rPr>
              <a:t>Arbetsintegrerande sociala företag ASF</a:t>
            </a:r>
            <a:endParaRPr lang="sv-SE" sz="4400" dirty="0">
              <a:solidFill>
                <a:srgbClr val="E54605"/>
              </a:solidFill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BB8F-B057-4FED-94DD-C3EFB6C7F82F}" type="datetime4">
              <a:rPr lang="sv-SE" smtClean="0"/>
              <a:t>11 mars 2015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448749"/>
            <a:ext cx="1764889" cy="220611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72816"/>
            <a:ext cx="5655861" cy="4372618"/>
          </a:xfrm>
        </p:spPr>
      </p:pic>
      <p:sp>
        <p:nvSpPr>
          <p:cNvPr id="10" name="Platshållare för innehåll 2"/>
          <p:cNvSpPr txBox="1">
            <a:spLocks/>
          </p:cNvSpPr>
          <p:nvPr/>
        </p:nvSpPr>
        <p:spPr>
          <a:xfrm>
            <a:off x="539552" y="1556792"/>
            <a:ext cx="2304256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sv-SE" sz="2000" dirty="0" smtClean="0">
                <a:solidFill>
                  <a:schemeClr val="tx1"/>
                </a:solidFill>
              </a:rPr>
              <a:t>En framtida arbetsmarknads-politik för dem som står allra längst från arbetsmarknaden</a:t>
            </a:r>
          </a:p>
          <a:p>
            <a:pPr marL="0" indent="0">
              <a:spcAft>
                <a:spcPts val="1800"/>
              </a:spcAft>
              <a:buNone/>
            </a:pPr>
            <a:endParaRPr lang="sv-S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59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dirty="0" smtClean="0">
                <a:solidFill>
                  <a:srgbClr val="E54605"/>
                </a:solidFill>
              </a:rPr>
              <a:t>Arbetsintegrerande sociala företag ASF</a:t>
            </a:r>
            <a:endParaRPr lang="sv-SE" sz="4400" dirty="0">
              <a:solidFill>
                <a:srgbClr val="E54605"/>
              </a:solidFill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BB8F-B057-4FED-94DD-C3EFB6C7F82F}" type="datetime4">
              <a:rPr lang="sv-SE" smtClean="0"/>
              <a:t>11 mars 2015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448749"/>
            <a:ext cx="1764889" cy="220611"/>
          </a:xfrm>
          <a:prstGeom prst="rect">
            <a:avLst/>
          </a:prstGeom>
        </p:spPr>
      </p:pic>
      <p:sp>
        <p:nvSpPr>
          <p:cNvPr id="10" name="Platshållare för innehåll 2"/>
          <p:cNvSpPr txBox="1">
            <a:spLocks/>
          </p:cNvSpPr>
          <p:nvPr/>
        </p:nvSpPr>
        <p:spPr>
          <a:xfrm>
            <a:off x="539552" y="1556792"/>
            <a:ext cx="8136904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endParaRPr lang="sv-SE" sz="2000" dirty="0">
              <a:solidFill>
                <a:schemeClr val="tx1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3"/>
            <a:ext cx="9144000" cy="640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4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dirty="0" smtClean="0">
                <a:solidFill>
                  <a:srgbClr val="E54605"/>
                </a:solidFill>
              </a:rPr>
              <a:t>Arbetsintegrerande sociala företag ASF</a:t>
            </a:r>
            <a:endParaRPr lang="sv-SE" sz="4400" dirty="0">
              <a:solidFill>
                <a:srgbClr val="E54605"/>
              </a:solidFill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BB8F-B057-4FED-94DD-C3EFB6C7F82F}" type="datetime4">
              <a:rPr lang="sv-SE" smtClean="0"/>
              <a:t>11 mars 2015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448749"/>
            <a:ext cx="1764889" cy="220611"/>
          </a:xfrm>
          <a:prstGeom prst="rect">
            <a:avLst/>
          </a:prstGeom>
        </p:spPr>
      </p:pic>
      <p:sp>
        <p:nvSpPr>
          <p:cNvPr id="10" name="Platshållare för innehåll 2"/>
          <p:cNvSpPr txBox="1">
            <a:spLocks/>
          </p:cNvSpPr>
          <p:nvPr/>
        </p:nvSpPr>
        <p:spPr>
          <a:xfrm>
            <a:off x="539552" y="1556792"/>
            <a:ext cx="8136904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sv-SE" sz="2000" dirty="0" smtClean="0">
                <a:solidFill>
                  <a:schemeClr val="tx1"/>
                </a:solidFill>
              </a:rPr>
              <a:t>En framtida arbetsmarknadspolitik för dem som står allra längst från arbetsmarknaden</a:t>
            </a:r>
          </a:p>
          <a:p>
            <a:pPr>
              <a:spcAft>
                <a:spcPts val="1800"/>
              </a:spcAft>
            </a:pPr>
            <a:r>
              <a:rPr lang="sv-SE" sz="2000" dirty="0" smtClean="0">
                <a:solidFill>
                  <a:schemeClr val="tx1"/>
                </a:solidFill>
              </a:rPr>
              <a:t>Kommuner, landsting, försäkringskassor, arbetsförmedlingar, kriminalvården m </a:t>
            </a:r>
            <a:r>
              <a:rPr lang="sv-SE" sz="2000" dirty="0" err="1" smtClean="0">
                <a:solidFill>
                  <a:schemeClr val="tx1"/>
                </a:solidFill>
              </a:rPr>
              <a:t>fl</a:t>
            </a:r>
            <a:r>
              <a:rPr lang="sv-SE" sz="2000" dirty="0" smtClean="0">
                <a:solidFill>
                  <a:schemeClr val="tx1"/>
                </a:solidFill>
              </a:rPr>
              <a:t> kan upphandla delar av verksamheten från lokala ASF</a:t>
            </a:r>
          </a:p>
          <a:p>
            <a:pPr>
              <a:spcAft>
                <a:spcPts val="1800"/>
              </a:spcAft>
            </a:pPr>
            <a:r>
              <a:rPr lang="sv-SE" sz="2000" dirty="0" smtClean="0">
                <a:solidFill>
                  <a:schemeClr val="tx1"/>
                </a:solidFill>
              </a:rPr>
              <a:t>Nya EU-regler om upphandling gör att lägsta pris alltid vinner upphandling. Offentliga upphandlare kan i stället se till den långsiktiga sociala kostnaden för att upphandla eller inte upphandla verksamheter</a:t>
            </a:r>
          </a:p>
          <a:p>
            <a:pPr marL="0" indent="0">
              <a:spcAft>
                <a:spcPts val="1800"/>
              </a:spcAft>
              <a:buNone/>
            </a:pPr>
            <a:endParaRPr lang="sv-S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12776"/>
          </a:xfrm>
        </p:spPr>
        <p:txBody>
          <a:bodyPr/>
          <a:lstStyle/>
          <a:p>
            <a:r>
              <a:rPr lang="sv-SE" sz="4400" dirty="0" smtClean="0">
                <a:solidFill>
                  <a:srgbClr val="E54605"/>
                </a:solidFill>
              </a:rPr>
              <a:t>Partnerskap – ett alternativ till upphandling</a:t>
            </a:r>
            <a:endParaRPr lang="sv-SE" sz="4400" dirty="0">
              <a:solidFill>
                <a:srgbClr val="E54605"/>
              </a:solidFill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BB8F-B057-4FED-94DD-C3EFB6C7F82F}" type="datetime4">
              <a:rPr lang="sv-SE" smtClean="0"/>
              <a:t>11 mars 2015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448749"/>
            <a:ext cx="1764889" cy="220611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32447"/>
          </a:xfrm>
        </p:spPr>
        <p:txBody>
          <a:bodyPr/>
          <a:lstStyle/>
          <a:p>
            <a:r>
              <a:rPr lang="sv-SE" dirty="0" smtClean="0"/>
              <a:t>En offentlig myndighet kan ingå partnerskap med föreningslivet eller ett ASF </a:t>
            </a:r>
          </a:p>
          <a:p>
            <a:r>
              <a:rPr lang="sv-SE" dirty="0" smtClean="0"/>
              <a:t>Ett ömsesidigt ansvar med en rollfördelning</a:t>
            </a:r>
          </a:p>
          <a:p>
            <a:r>
              <a:rPr lang="sv-SE" dirty="0" smtClean="0"/>
              <a:t>Exempel:</a:t>
            </a:r>
          </a:p>
          <a:p>
            <a:r>
              <a:rPr lang="sv-SE" dirty="0" smtClean="0"/>
              <a:t>Frivilligcentret Guldkanten i Värmdö. Kommunen har gjort en överenskommelse där pensionärsorganisationerna tar ett gemensamt ansvar för driften av verksamheten</a:t>
            </a:r>
          </a:p>
        </p:txBody>
      </p:sp>
    </p:spTree>
    <p:extLst>
      <p:ext uri="{BB962C8B-B14F-4D97-AF65-F5344CB8AC3E}">
        <p14:creationId xmlns:p14="http://schemas.microsoft.com/office/powerpoint/2010/main" val="148554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12776"/>
          </a:xfrm>
        </p:spPr>
        <p:txBody>
          <a:bodyPr/>
          <a:lstStyle/>
          <a:p>
            <a:r>
              <a:rPr lang="sv-SE" sz="4400" dirty="0" smtClean="0">
                <a:solidFill>
                  <a:srgbClr val="E54605"/>
                </a:solidFill>
              </a:rPr>
              <a:t>Vilket samhälle vill vi ha?</a:t>
            </a:r>
            <a:endParaRPr lang="sv-SE" sz="4400" dirty="0">
              <a:solidFill>
                <a:srgbClr val="E54605"/>
              </a:solidFill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BB8F-B057-4FED-94DD-C3EFB6C7F82F}" type="datetime4">
              <a:rPr lang="sv-SE" smtClean="0"/>
              <a:t>11 mars 2015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448749"/>
            <a:ext cx="1764889" cy="220611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32447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sv-SE" sz="2800" dirty="0" smtClean="0"/>
              <a:t>Det är hög tid att lämna det hårda samhälle som sorterar ut människor som obrukbara på arbetsmarknaden och det sociala livet</a:t>
            </a:r>
          </a:p>
          <a:p>
            <a:pPr>
              <a:spcBef>
                <a:spcPts val="1800"/>
              </a:spcBef>
            </a:pPr>
            <a:r>
              <a:rPr lang="sv-SE" sz="2800" dirty="0" smtClean="0"/>
              <a:t>Det är inte bara denna generations utslagna som får bära kostnaden för samhällets oförmåga att lösa strukturomvandlingens problem utan också deras barn och barnbarn</a:t>
            </a:r>
          </a:p>
        </p:txBody>
      </p:sp>
    </p:spTree>
    <p:extLst>
      <p:ext uri="{BB962C8B-B14F-4D97-AF65-F5344CB8AC3E}">
        <p14:creationId xmlns:p14="http://schemas.microsoft.com/office/powerpoint/2010/main" val="259227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E54605"/>
                </a:solidFill>
              </a:rPr>
              <a:t>Historisk tillbakablick</a:t>
            </a:r>
            <a:endParaRPr lang="sv-SE" dirty="0">
              <a:solidFill>
                <a:srgbClr val="E54605"/>
              </a:solidFill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3E74-7893-482F-8375-3543F47D262E}" type="datetime4">
              <a:rPr lang="sv-SE" smtClean="0"/>
              <a:t>11 mars 2015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448749"/>
            <a:ext cx="1764889" cy="220611"/>
          </a:xfrm>
          <a:prstGeom prst="rect">
            <a:avLst/>
          </a:prstGeom>
        </p:spPr>
      </p:pic>
      <p:pic>
        <p:nvPicPr>
          <p:cNvPr id="9" name="Platshållare för innehåll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80" y="1600200"/>
            <a:ext cx="7067240" cy="4525963"/>
          </a:xfrm>
        </p:spPr>
      </p:pic>
    </p:spTree>
    <p:extLst>
      <p:ext uri="{BB962C8B-B14F-4D97-AF65-F5344CB8AC3E}">
        <p14:creationId xmlns:p14="http://schemas.microsoft.com/office/powerpoint/2010/main" val="189788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 smtClean="0">
                <a:solidFill>
                  <a:srgbClr val="E54605"/>
                </a:solidFill>
              </a:rPr>
              <a:t>Nya regler i sjukförsäkring, förtidspensionering och a-kassa 2006</a:t>
            </a:r>
            <a:endParaRPr lang="sv-SE" sz="3600" dirty="0">
              <a:solidFill>
                <a:srgbClr val="E54605"/>
              </a:solidFill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BB8F-B057-4FED-94DD-C3EFB6C7F82F}" type="datetime4">
              <a:rPr lang="sv-SE" smtClean="0"/>
              <a:t>11 mars 2015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448749"/>
            <a:ext cx="1764889" cy="220611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9512" y="1916832"/>
            <a:ext cx="4752528" cy="4281339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sv-SE" dirty="0" smtClean="0">
                <a:solidFill>
                  <a:schemeClr val="tx1"/>
                </a:solidFill>
              </a:rPr>
              <a:t>Färre får tillträde till dessa försäkringar</a:t>
            </a:r>
          </a:p>
          <a:p>
            <a:pPr>
              <a:spcAft>
                <a:spcPts val="1200"/>
              </a:spcAft>
            </a:pPr>
            <a:r>
              <a:rPr lang="sv-SE" dirty="0" smtClean="0">
                <a:solidFill>
                  <a:schemeClr val="tx1"/>
                </a:solidFill>
              </a:rPr>
              <a:t>Ersättningen sänks</a:t>
            </a:r>
          </a:p>
          <a:p>
            <a:pPr>
              <a:spcAft>
                <a:spcPts val="1200"/>
              </a:spcAft>
            </a:pPr>
            <a:r>
              <a:rPr lang="sv-SE" dirty="0" smtClean="0">
                <a:solidFill>
                  <a:schemeClr val="tx1"/>
                </a:solidFill>
              </a:rPr>
              <a:t>Syfte: Att skapa ökat tryck på arbetslösa att söka jobb</a:t>
            </a:r>
          </a:p>
          <a:p>
            <a:pPr>
              <a:spcAft>
                <a:spcPts val="1200"/>
              </a:spcAft>
            </a:pPr>
            <a:r>
              <a:rPr lang="sv-SE" dirty="0" smtClean="0">
                <a:solidFill>
                  <a:schemeClr val="tx1"/>
                </a:solidFill>
              </a:rPr>
              <a:t>Öppnande av nya arbetsmarknader (RUT, ROT, restaurangmoms, ökad import av lågavlönad arbetskraft)</a:t>
            </a: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88840"/>
            <a:ext cx="422991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2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dirty="0" smtClean="0">
                <a:solidFill>
                  <a:srgbClr val="E54605"/>
                </a:solidFill>
              </a:rPr>
              <a:t>Från ohälsa till ökad arbetslöshet</a:t>
            </a:r>
            <a:endParaRPr lang="sv-SE" sz="4400" dirty="0">
              <a:solidFill>
                <a:srgbClr val="E54605"/>
              </a:solidFill>
            </a:endParaRPr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023" y="1600200"/>
            <a:ext cx="6456054" cy="4525963"/>
          </a:xfr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6F10-9087-4E5E-B158-69EFD39996E1}" type="datetime7">
              <a:rPr lang="sv-SE" smtClean="0"/>
              <a:t>den 11 mars 2015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448749"/>
            <a:ext cx="1764889" cy="22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4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dirty="0" smtClean="0">
                <a:solidFill>
                  <a:srgbClr val="E54605"/>
                </a:solidFill>
              </a:rPr>
              <a:t>OBALANSEN – ett alternativt sätt att mäta arbetslöshet</a:t>
            </a:r>
            <a:endParaRPr lang="sv-SE" sz="4400" dirty="0">
              <a:solidFill>
                <a:srgbClr val="E54605"/>
              </a:solidFill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6F10-9087-4E5E-B158-69EFD39996E1}" type="datetime7">
              <a:rPr lang="sv-SE" smtClean="0"/>
              <a:t>den 11 mars 2015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448749"/>
            <a:ext cx="1764889" cy="220611"/>
          </a:xfrm>
          <a:prstGeom prst="rect">
            <a:avLst/>
          </a:prstGeom>
        </p:spPr>
      </p:pic>
      <p:pic>
        <p:nvPicPr>
          <p:cNvPr id="13" name="Platshållare för innehåll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72" y="1600200"/>
            <a:ext cx="6494655" cy="4525963"/>
          </a:xfrm>
        </p:spPr>
      </p:pic>
      <p:grpSp>
        <p:nvGrpSpPr>
          <p:cNvPr id="17" name="Grupp 16"/>
          <p:cNvGrpSpPr/>
          <p:nvPr/>
        </p:nvGrpSpPr>
        <p:grpSpPr>
          <a:xfrm>
            <a:off x="4133639" y="2118469"/>
            <a:ext cx="2160240" cy="1872208"/>
            <a:chOff x="3059832" y="2060848"/>
            <a:chExt cx="2160240" cy="1872208"/>
          </a:xfrm>
        </p:grpSpPr>
        <p:sp>
          <p:nvSpPr>
            <p:cNvPr id="15" name="Ellips 14"/>
            <p:cNvSpPr/>
            <p:nvPr/>
          </p:nvSpPr>
          <p:spPr>
            <a:xfrm>
              <a:off x="3059832" y="2060848"/>
              <a:ext cx="2160240" cy="187220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textruta 15"/>
            <p:cNvSpPr txBox="1"/>
            <p:nvPr/>
          </p:nvSpPr>
          <p:spPr>
            <a:xfrm>
              <a:off x="3059832" y="2420888"/>
              <a:ext cx="21602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/>
                <a:t>83 000 fler </a:t>
              </a:r>
            </a:p>
            <a:p>
              <a:pPr algn="ctr"/>
              <a:r>
                <a:rPr lang="sv-SE" dirty="0" smtClean="0"/>
                <a:t>arbetslösa 2013 (404 000) än 2008  (321 000)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398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dirty="0" smtClean="0">
                <a:solidFill>
                  <a:srgbClr val="E54605"/>
                </a:solidFill>
              </a:rPr>
              <a:t>Antalet personer</a:t>
            </a:r>
            <a:br>
              <a:rPr lang="sv-SE" sz="4400" dirty="0" smtClean="0">
                <a:solidFill>
                  <a:srgbClr val="E54605"/>
                </a:solidFill>
              </a:rPr>
            </a:br>
            <a:r>
              <a:rPr lang="sv-SE" sz="4400" dirty="0" smtClean="0">
                <a:solidFill>
                  <a:srgbClr val="E54605"/>
                </a:solidFill>
              </a:rPr>
              <a:t>i obalansen dubbleras</a:t>
            </a:r>
            <a:endParaRPr lang="sv-SE" sz="4400" dirty="0">
              <a:solidFill>
                <a:srgbClr val="E54605"/>
              </a:solidFill>
            </a:endParaRPr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60" y="1600200"/>
            <a:ext cx="6466672" cy="4525963"/>
          </a:xfr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BB8F-B057-4FED-94DD-C3EFB6C7F82F}" type="datetime4">
              <a:rPr lang="sv-SE" smtClean="0"/>
              <a:t>11 mars 2015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448749"/>
            <a:ext cx="1764889" cy="220611"/>
          </a:xfrm>
          <a:prstGeom prst="rect">
            <a:avLst/>
          </a:prstGeom>
        </p:spPr>
      </p:pic>
      <p:sp>
        <p:nvSpPr>
          <p:cNvPr id="9" name="Ellips 8"/>
          <p:cNvSpPr/>
          <p:nvPr/>
        </p:nvSpPr>
        <p:spPr>
          <a:xfrm>
            <a:off x="6732240" y="2420888"/>
            <a:ext cx="2160240" cy="18722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/>
          <p:cNvSpPr txBox="1"/>
          <p:nvPr/>
        </p:nvSpPr>
        <p:spPr>
          <a:xfrm>
            <a:off x="6732240" y="2636912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50 000 fler </a:t>
            </a:r>
          </a:p>
          <a:p>
            <a:pPr algn="ctr"/>
            <a:r>
              <a:rPr lang="sv-SE" dirty="0" smtClean="0"/>
              <a:t>Arbetslösa mer</a:t>
            </a:r>
          </a:p>
          <a:p>
            <a:pPr algn="ctr"/>
            <a:r>
              <a:rPr lang="sv-SE" dirty="0" smtClean="0"/>
              <a:t>Än 3 år 2013</a:t>
            </a:r>
          </a:p>
          <a:p>
            <a:pPr algn="ctr"/>
            <a:r>
              <a:rPr lang="sv-SE" dirty="0" smtClean="0"/>
              <a:t>(90 000) än 2007  (39 000)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6732240" y="4437112"/>
            <a:ext cx="2304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De som står längst bort från arbetsmark-</a:t>
            </a:r>
            <a:r>
              <a:rPr lang="sv-SE" sz="1600" dirty="0" err="1" smtClean="0"/>
              <a:t>naden</a:t>
            </a:r>
            <a:r>
              <a:rPr lang="sv-SE" sz="1600" dirty="0" smtClean="0"/>
              <a:t> har fått en sämre försörjning och minskade chanser till utbildning och jobb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1923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pPr marL="0" indent="0"/>
            <a:r>
              <a:rPr lang="sv-SE" dirty="0" smtClean="0">
                <a:solidFill>
                  <a:srgbClr val="E54605"/>
                </a:solidFill>
              </a:rPr>
              <a:t>Vilka är de arbetslösa?</a:t>
            </a:r>
            <a:endParaRPr lang="sv-SE" dirty="0">
              <a:solidFill>
                <a:srgbClr val="E54605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E54605"/>
              </a:buClr>
              <a:buNone/>
            </a:pPr>
            <a:r>
              <a:rPr lang="sv-SE" sz="2800" b="1" dirty="0">
                <a:solidFill>
                  <a:srgbClr val="E54605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Ålder</a:t>
            </a:r>
          </a:p>
          <a:p>
            <a:pPr>
              <a:buClr>
                <a:srgbClr val="E54605"/>
              </a:buClr>
            </a:pPr>
            <a:endParaRPr lang="sv-SE" dirty="0">
              <a:solidFill>
                <a:schemeClr val="tx1"/>
              </a:solidFill>
            </a:endParaRPr>
          </a:p>
          <a:p>
            <a:pPr marL="0" indent="0">
              <a:buClr>
                <a:srgbClr val="E54605"/>
              </a:buClr>
              <a:buNone/>
            </a:pPr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BB8F-B057-4FED-94DD-C3EFB6C7F82F}" type="datetime4">
              <a:rPr lang="sv-SE" smtClean="0"/>
              <a:t>11 mars 2015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448749"/>
            <a:ext cx="1764889" cy="220611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22" y="2317643"/>
            <a:ext cx="4994994" cy="3415613"/>
          </a:xfrm>
          <a:prstGeom prst="rect">
            <a:avLst/>
          </a:prstGeom>
        </p:spPr>
      </p:pic>
      <p:sp>
        <p:nvSpPr>
          <p:cNvPr id="9" name="Platshållare för innehåll 2"/>
          <p:cNvSpPr txBox="1">
            <a:spLocks/>
          </p:cNvSpPr>
          <p:nvPr/>
        </p:nvSpPr>
        <p:spPr>
          <a:xfrm>
            <a:off x="5580112" y="1752600"/>
            <a:ext cx="32590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Clr>
                <a:srgbClr val="E54605"/>
              </a:buClr>
            </a:pPr>
            <a:endParaRPr lang="sv-SE" dirty="0" smtClean="0">
              <a:solidFill>
                <a:schemeClr val="tx1"/>
              </a:solidFill>
            </a:endParaRPr>
          </a:p>
          <a:p>
            <a:pPr lvl="1">
              <a:buClr>
                <a:srgbClr val="E54605"/>
              </a:buClr>
            </a:pPr>
            <a:endParaRPr lang="sv-SE" dirty="0" smtClean="0">
              <a:solidFill>
                <a:schemeClr val="tx1"/>
              </a:solidFill>
            </a:endParaRPr>
          </a:p>
          <a:p>
            <a:pPr>
              <a:buClr>
                <a:srgbClr val="E54605"/>
              </a:buClr>
            </a:pPr>
            <a:endParaRPr lang="sv-SE" dirty="0" smtClean="0">
              <a:solidFill>
                <a:schemeClr val="tx1"/>
              </a:solidFill>
            </a:endParaRPr>
          </a:p>
          <a:p>
            <a:pPr marL="0" indent="0">
              <a:buClr>
                <a:srgbClr val="E54605"/>
              </a:buClr>
              <a:buFont typeface="Arial" pitchFamily="34" charset="0"/>
              <a:buNone/>
            </a:pPr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10" name="Platshållare för innehåll 2"/>
          <p:cNvSpPr txBox="1">
            <a:spLocks/>
          </p:cNvSpPr>
          <p:nvPr/>
        </p:nvSpPr>
        <p:spPr>
          <a:xfrm>
            <a:off x="5796136" y="3140968"/>
            <a:ext cx="3043064" cy="3209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lvl="1">
              <a:buClr>
                <a:srgbClr val="E54605"/>
              </a:buClr>
            </a:pPr>
            <a:r>
              <a:rPr lang="sv-SE" dirty="0" smtClean="0">
                <a:solidFill>
                  <a:schemeClr val="tx1"/>
                </a:solidFill>
              </a:rPr>
              <a:t>En tredjedel under 29 år</a:t>
            </a:r>
          </a:p>
          <a:p>
            <a:pPr marL="0" lvl="1">
              <a:buClr>
                <a:srgbClr val="E54605"/>
              </a:buClr>
            </a:pPr>
            <a:r>
              <a:rPr lang="sv-SE" dirty="0" smtClean="0">
                <a:solidFill>
                  <a:schemeClr val="tx1"/>
                </a:solidFill>
              </a:rPr>
              <a:t>Hälften  under 39 år</a:t>
            </a:r>
          </a:p>
          <a:p>
            <a:pPr marL="0" lvl="1">
              <a:buClr>
                <a:srgbClr val="E54605"/>
              </a:buClr>
            </a:pPr>
            <a:endParaRPr lang="sv-SE" dirty="0" smtClean="0">
              <a:solidFill>
                <a:schemeClr val="tx1"/>
              </a:solidFill>
            </a:endParaRPr>
          </a:p>
          <a:p>
            <a:pPr marL="0" lvl="1" indent="0">
              <a:buClr>
                <a:srgbClr val="E54605"/>
              </a:buClr>
              <a:buNone/>
            </a:pPr>
            <a:r>
              <a:rPr lang="sv-SE" sz="1800" b="1" dirty="0">
                <a:solidFill>
                  <a:srgbClr val="E54605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I obalansen  mer än 3 år</a:t>
            </a:r>
          </a:p>
          <a:p>
            <a:pPr marL="0" lvl="1">
              <a:buClr>
                <a:srgbClr val="E54605"/>
              </a:buClr>
            </a:pPr>
            <a:r>
              <a:rPr lang="sv-SE" dirty="0" smtClean="0">
                <a:solidFill>
                  <a:schemeClr val="tx1"/>
                </a:solidFill>
              </a:rPr>
              <a:t>23 procent av alla </a:t>
            </a:r>
          </a:p>
          <a:p>
            <a:pPr marL="0" lvl="1">
              <a:buClr>
                <a:srgbClr val="E54605"/>
              </a:buClr>
            </a:pPr>
            <a:r>
              <a:rPr lang="sv-SE" dirty="0" smtClean="0">
                <a:solidFill>
                  <a:schemeClr val="tx1"/>
                </a:solidFill>
              </a:rPr>
              <a:t>41 procent av 50-59 år</a:t>
            </a:r>
          </a:p>
          <a:p>
            <a:pPr marL="0" lvl="1">
              <a:buClr>
                <a:srgbClr val="E54605"/>
              </a:buClr>
            </a:pPr>
            <a:r>
              <a:rPr lang="sv-SE" dirty="0" smtClean="0">
                <a:solidFill>
                  <a:schemeClr val="tx1"/>
                </a:solidFill>
              </a:rPr>
              <a:t>46 procent av 60-64 år</a:t>
            </a:r>
          </a:p>
          <a:p>
            <a:pPr>
              <a:buClr>
                <a:srgbClr val="E54605"/>
              </a:buClr>
            </a:pPr>
            <a:endParaRPr lang="sv-SE" dirty="0" smtClean="0">
              <a:solidFill>
                <a:schemeClr val="tx1"/>
              </a:solidFill>
            </a:endParaRPr>
          </a:p>
          <a:p>
            <a:pPr marL="0" indent="0">
              <a:buClr>
                <a:srgbClr val="E54605"/>
              </a:buClr>
              <a:buFont typeface="Arial" pitchFamily="34" charset="0"/>
              <a:buNone/>
            </a:pPr>
            <a:endParaRPr lang="sv-S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4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pPr marL="0" indent="0"/>
            <a:r>
              <a:rPr lang="sv-SE" sz="4400" dirty="0" smtClean="0">
                <a:solidFill>
                  <a:srgbClr val="E54605"/>
                </a:solidFill>
              </a:rPr>
              <a:t>Vilka är de arbetslösa?</a:t>
            </a:r>
            <a:endParaRPr lang="sv-SE" sz="4400" dirty="0">
              <a:solidFill>
                <a:srgbClr val="E54605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E54605"/>
              </a:buClr>
              <a:buNone/>
            </a:pPr>
            <a:r>
              <a:rPr lang="sv-SE" sz="2800" b="1" dirty="0" smtClean="0">
                <a:solidFill>
                  <a:srgbClr val="E54605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Födelse-</a:t>
            </a:r>
          </a:p>
          <a:p>
            <a:pPr marL="0" indent="0">
              <a:buClr>
                <a:srgbClr val="E54605"/>
              </a:buClr>
              <a:buNone/>
            </a:pPr>
            <a:r>
              <a:rPr lang="sv-SE" sz="2800" b="1" dirty="0" smtClean="0">
                <a:solidFill>
                  <a:srgbClr val="E54605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land</a:t>
            </a:r>
            <a:endParaRPr lang="sv-SE" dirty="0">
              <a:solidFill>
                <a:schemeClr val="tx1"/>
              </a:solidFill>
            </a:endParaRPr>
          </a:p>
          <a:p>
            <a:pPr marL="0" indent="0">
              <a:buClr>
                <a:srgbClr val="E54605"/>
              </a:buClr>
              <a:buNone/>
            </a:pPr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BB8F-B057-4FED-94DD-C3EFB6C7F82F}" type="datetime4">
              <a:rPr lang="sv-SE" smtClean="0"/>
              <a:t>11 mars 2015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448749"/>
            <a:ext cx="1764889" cy="220611"/>
          </a:xfrm>
          <a:prstGeom prst="rect">
            <a:avLst/>
          </a:prstGeom>
        </p:spPr>
      </p:pic>
      <p:sp>
        <p:nvSpPr>
          <p:cNvPr id="9" name="Platshållare för innehåll 2"/>
          <p:cNvSpPr txBox="1">
            <a:spLocks/>
          </p:cNvSpPr>
          <p:nvPr/>
        </p:nvSpPr>
        <p:spPr>
          <a:xfrm>
            <a:off x="5580112" y="1752600"/>
            <a:ext cx="32590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Clr>
                <a:srgbClr val="E54605"/>
              </a:buClr>
            </a:pPr>
            <a:endParaRPr lang="sv-SE" dirty="0" smtClean="0">
              <a:solidFill>
                <a:schemeClr val="tx1"/>
              </a:solidFill>
            </a:endParaRPr>
          </a:p>
          <a:p>
            <a:pPr lvl="1">
              <a:buClr>
                <a:srgbClr val="E54605"/>
              </a:buClr>
            </a:pPr>
            <a:endParaRPr lang="sv-SE" dirty="0" smtClean="0">
              <a:solidFill>
                <a:schemeClr val="tx1"/>
              </a:solidFill>
            </a:endParaRPr>
          </a:p>
          <a:p>
            <a:pPr>
              <a:buClr>
                <a:srgbClr val="E54605"/>
              </a:buClr>
            </a:pPr>
            <a:endParaRPr lang="sv-SE" dirty="0" smtClean="0">
              <a:solidFill>
                <a:schemeClr val="tx1"/>
              </a:solidFill>
            </a:endParaRPr>
          </a:p>
          <a:p>
            <a:pPr marL="0" indent="0">
              <a:buClr>
                <a:srgbClr val="E54605"/>
              </a:buClr>
              <a:buFont typeface="Arial" pitchFamily="34" charset="0"/>
              <a:buNone/>
            </a:pPr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10" name="Platshållare för innehåll 2"/>
          <p:cNvSpPr txBox="1">
            <a:spLocks/>
          </p:cNvSpPr>
          <p:nvPr/>
        </p:nvSpPr>
        <p:spPr>
          <a:xfrm>
            <a:off x="611560" y="4725144"/>
            <a:ext cx="8227640" cy="16254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rgbClr val="E54605"/>
              </a:buClr>
            </a:pPr>
            <a:r>
              <a:rPr lang="sv-SE" dirty="0" smtClean="0">
                <a:solidFill>
                  <a:schemeClr val="tx1"/>
                </a:solidFill>
              </a:rPr>
              <a:t>Trots att de utrikes födda utgör 23 procent av Sveriges befolkning svarar de för över 40 procent av obalansen</a:t>
            </a:r>
          </a:p>
          <a:p>
            <a:pPr>
              <a:buClr>
                <a:srgbClr val="E54605"/>
              </a:buClr>
            </a:pPr>
            <a:r>
              <a:rPr lang="sv-SE" dirty="0" smtClean="0">
                <a:solidFill>
                  <a:schemeClr val="tx1"/>
                </a:solidFill>
              </a:rPr>
              <a:t>Både bland svenskfödda och utrikes födda har 23 procent varit i obalansen minst 3 år under den senaste 10-årsperioden</a:t>
            </a:r>
          </a:p>
          <a:p>
            <a:pPr marL="0" indent="0">
              <a:buClr>
                <a:srgbClr val="E54605"/>
              </a:buClr>
              <a:buFont typeface="Arial" pitchFamily="34" charset="0"/>
              <a:buNone/>
            </a:pPr>
            <a:endParaRPr lang="sv-SE" dirty="0" smtClean="0">
              <a:solidFill>
                <a:schemeClr val="tx1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30" y="1412776"/>
            <a:ext cx="5947994" cy="311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pPr marL="0" indent="0"/>
            <a:r>
              <a:rPr lang="sv-SE" sz="4400" dirty="0" smtClean="0">
                <a:solidFill>
                  <a:srgbClr val="E54605"/>
                </a:solidFill>
              </a:rPr>
              <a:t>Vilka är de arbetslösa?</a:t>
            </a:r>
            <a:endParaRPr lang="sv-SE" sz="4400" dirty="0">
              <a:solidFill>
                <a:srgbClr val="E54605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536" y="1412776"/>
            <a:ext cx="2674640" cy="481640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E54605"/>
              </a:buClr>
              <a:buNone/>
            </a:pPr>
            <a:r>
              <a:rPr lang="sv-SE" sz="2800" b="1" dirty="0" smtClean="0">
                <a:solidFill>
                  <a:srgbClr val="E54605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Utbildning</a:t>
            </a:r>
            <a:endParaRPr lang="sv-SE" dirty="0">
              <a:solidFill>
                <a:schemeClr val="tx1"/>
              </a:solidFill>
            </a:endParaRPr>
          </a:p>
          <a:p>
            <a:pPr marL="0" indent="0">
              <a:buClr>
                <a:srgbClr val="E54605"/>
              </a:buClr>
              <a:buNone/>
            </a:pPr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BB8F-B057-4FED-94DD-C3EFB6C7F82F}" type="datetime4">
              <a:rPr lang="sv-SE" smtClean="0"/>
              <a:t>11 mars 2015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448749"/>
            <a:ext cx="1764889" cy="220611"/>
          </a:xfrm>
          <a:prstGeom prst="rect">
            <a:avLst/>
          </a:prstGeom>
        </p:spPr>
      </p:pic>
      <p:sp>
        <p:nvSpPr>
          <p:cNvPr id="9" name="Platshållare för innehåll 2"/>
          <p:cNvSpPr txBox="1">
            <a:spLocks/>
          </p:cNvSpPr>
          <p:nvPr/>
        </p:nvSpPr>
        <p:spPr>
          <a:xfrm>
            <a:off x="5580112" y="1752600"/>
            <a:ext cx="32590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Clr>
                <a:srgbClr val="E54605"/>
              </a:buClr>
            </a:pPr>
            <a:endParaRPr lang="sv-SE" dirty="0" smtClean="0">
              <a:solidFill>
                <a:schemeClr val="tx1"/>
              </a:solidFill>
            </a:endParaRPr>
          </a:p>
          <a:p>
            <a:pPr lvl="1">
              <a:buClr>
                <a:srgbClr val="E54605"/>
              </a:buClr>
            </a:pPr>
            <a:endParaRPr lang="sv-SE" dirty="0" smtClean="0">
              <a:solidFill>
                <a:schemeClr val="tx1"/>
              </a:solidFill>
            </a:endParaRPr>
          </a:p>
          <a:p>
            <a:pPr>
              <a:buClr>
                <a:srgbClr val="E54605"/>
              </a:buClr>
            </a:pPr>
            <a:endParaRPr lang="sv-SE" dirty="0" smtClean="0">
              <a:solidFill>
                <a:schemeClr val="tx1"/>
              </a:solidFill>
            </a:endParaRPr>
          </a:p>
          <a:p>
            <a:pPr marL="0" indent="0">
              <a:buClr>
                <a:srgbClr val="E54605"/>
              </a:buClr>
              <a:buFont typeface="Arial" pitchFamily="34" charset="0"/>
              <a:buNone/>
            </a:pPr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10" name="Platshållare för innehåll 2"/>
          <p:cNvSpPr txBox="1">
            <a:spLocks/>
          </p:cNvSpPr>
          <p:nvPr/>
        </p:nvSpPr>
        <p:spPr>
          <a:xfrm>
            <a:off x="251520" y="1916832"/>
            <a:ext cx="3096344" cy="43617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rgbClr val="E54605"/>
              </a:buClr>
            </a:pPr>
            <a:r>
              <a:rPr lang="sv-SE" sz="2000" dirty="0" smtClean="0">
                <a:solidFill>
                  <a:schemeClr val="tx1"/>
                </a:solidFill>
              </a:rPr>
              <a:t>De som bara har grundskoleutbildning löper större risk för arbetslöshet…</a:t>
            </a:r>
          </a:p>
          <a:p>
            <a:pPr>
              <a:spcAft>
                <a:spcPts val="1200"/>
              </a:spcAft>
              <a:buClr>
                <a:srgbClr val="E54605"/>
              </a:buClr>
            </a:pPr>
            <a:r>
              <a:rPr lang="sv-SE" sz="2000" dirty="0" smtClean="0">
                <a:solidFill>
                  <a:schemeClr val="tx1"/>
                </a:solidFill>
              </a:rPr>
              <a:t>…men hela 70 procent har bättre utbildning</a:t>
            </a:r>
          </a:p>
          <a:p>
            <a:pPr>
              <a:spcAft>
                <a:spcPts val="1200"/>
              </a:spcAft>
              <a:buClr>
                <a:srgbClr val="E54605"/>
              </a:buClr>
            </a:pPr>
            <a:r>
              <a:rPr lang="sv-SE" sz="2000" dirty="0" smtClean="0">
                <a:solidFill>
                  <a:schemeClr val="tx1"/>
                </a:solidFill>
              </a:rPr>
              <a:t>Hela 41 procent av de utrikes födda har enbart grundskoleutbildning</a:t>
            </a:r>
          </a:p>
          <a:p>
            <a:pPr>
              <a:spcAft>
                <a:spcPts val="1200"/>
              </a:spcAft>
              <a:buClr>
                <a:srgbClr val="E54605"/>
              </a:buClr>
            </a:pPr>
            <a:r>
              <a:rPr lang="sv-SE" sz="2000" dirty="0" smtClean="0">
                <a:solidFill>
                  <a:schemeClr val="tx1"/>
                </a:solidFill>
              </a:rPr>
              <a:t>35 procent av de som varit i obalansen 3 år eller mer de senaste 10 åren har enbart grundskoleutbildning 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484784"/>
            <a:ext cx="541932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6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exicurity">
  <a:themeElements>
    <a:clrScheme name="Kartnål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Anpassat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Flexicurity</Template>
  <TotalTime>1372</TotalTime>
  <Words>633</Words>
  <Application>Microsoft Office PowerPoint</Application>
  <PresentationFormat>Bildspel på skärmen (4:3)</PresentationFormat>
  <Paragraphs>124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19" baseType="lpstr">
      <vt:lpstr>Flexicurity</vt:lpstr>
      <vt:lpstr>Arbetslöshet och utanförskap</vt:lpstr>
      <vt:lpstr>Historisk tillbakablick</vt:lpstr>
      <vt:lpstr>Nya regler i sjukförsäkring, förtidspensionering och a-kassa 2006</vt:lpstr>
      <vt:lpstr>Från ohälsa till ökad arbetslöshet</vt:lpstr>
      <vt:lpstr>OBALANSEN – ett alternativt sätt att mäta arbetslöshet</vt:lpstr>
      <vt:lpstr>Antalet personer i obalansen dubbleras</vt:lpstr>
      <vt:lpstr>Vilka är de arbetslösa?</vt:lpstr>
      <vt:lpstr>Vilka är de arbetslösa?</vt:lpstr>
      <vt:lpstr>Vilka är de arbetslösa?</vt:lpstr>
      <vt:lpstr>Vilka är de arbetslösa?</vt:lpstr>
      <vt:lpstr>Vilka är de arbetslösa?</vt:lpstr>
      <vt:lpstr>Blott arbetsmarknadspolitik skapar inga nya jobb</vt:lpstr>
      <vt:lpstr>Behov av arbetsmarknadspolitik</vt:lpstr>
      <vt:lpstr>Arbetsintegrerande sociala företag ASF</vt:lpstr>
      <vt:lpstr>Arbetsintegrerande sociala företag ASF</vt:lpstr>
      <vt:lpstr>Arbetsintegrerande sociala företag ASF</vt:lpstr>
      <vt:lpstr>Partnerskap – ett alternativ till upphandling</vt:lpstr>
      <vt:lpstr>Vilket samhälle vill vi ha?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Bokslut över en borgerlig alliansregering</dc:title>
  <dc:creator>Jan Edling</dc:creator>
  <cp:lastModifiedBy>Jan Edling</cp:lastModifiedBy>
  <cp:revision>43</cp:revision>
  <cp:lastPrinted>2014-09-30T15:49:27Z</cp:lastPrinted>
  <dcterms:created xsi:type="dcterms:W3CDTF">2014-09-29T19:32:02Z</dcterms:created>
  <dcterms:modified xsi:type="dcterms:W3CDTF">2015-03-11T21:09:21Z</dcterms:modified>
</cp:coreProperties>
</file>